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23"/>
  </p:notesMasterIdLst>
  <p:sldIdLst>
    <p:sldId id="292" r:id="rId5"/>
    <p:sldId id="1305" r:id="rId6"/>
    <p:sldId id="352" r:id="rId7"/>
    <p:sldId id="1300" r:id="rId8"/>
    <p:sldId id="1284" r:id="rId9"/>
    <p:sldId id="1285" r:id="rId10"/>
    <p:sldId id="1303" r:id="rId11"/>
    <p:sldId id="1304" r:id="rId12"/>
    <p:sldId id="1286" r:id="rId13"/>
    <p:sldId id="1287" r:id="rId14"/>
    <p:sldId id="1292" r:id="rId15"/>
    <p:sldId id="1293" r:id="rId16"/>
    <p:sldId id="1294" r:id="rId17"/>
    <p:sldId id="1295" r:id="rId18"/>
    <p:sldId id="1296" r:id="rId19"/>
    <p:sldId id="1297" r:id="rId20"/>
    <p:sldId id="1288" r:id="rId21"/>
    <p:sldId id="1249" r:id="rId22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  <p:sld r:id="rId13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164"/>
    <a:srgbClr val="213163"/>
    <a:srgbClr val="213264"/>
    <a:srgbClr val="841910"/>
    <a:srgbClr val="DFDDFB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50" autoAdjust="0"/>
    <p:restoredTop sz="95033" autoAdjust="0"/>
  </p:normalViewPr>
  <p:slideViewPr>
    <p:cSldViewPr snapToGrid="0">
      <p:cViewPr varScale="1">
        <p:scale>
          <a:sx n="104" d="100"/>
          <a:sy n="104" d="100"/>
        </p:scale>
        <p:origin x="1195" y="82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20" Type="http://customschemas.google.com/relationships/presentationmetadata" Target="meta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2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532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4673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812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8" r:id="rId3"/>
    <p:sldLayoutId id="2147483669" r:id="rId4"/>
    <p:sldLayoutId id="2147483670" r:id="rId5"/>
    <p:sldLayoutId id="2147483656" r:id="rId6"/>
    <p:sldLayoutId id="2147483657" r:id="rId7"/>
    <p:sldLayoutId id="2147483659" r:id="rId8"/>
    <p:sldLayoutId id="2147483674" r:id="rId9"/>
    <p:sldLayoutId id="2147483687" r:id="rId10"/>
    <p:sldLayoutId id="21474837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:a16="http://schemas.microsoft.com/office/drawing/2014/main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58464-A114-244B-EF0C-6FE8EEDA9F75}"/>
              </a:ext>
            </a:extLst>
          </p:cNvPr>
          <p:cNvSpPr/>
          <p:nvPr/>
        </p:nvSpPr>
        <p:spPr>
          <a:xfrm>
            <a:off x="1048512" y="730896"/>
            <a:ext cx="7757465" cy="39664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3" name="Google Shape;70;p13">
            <a:extLst>
              <a:ext uri="{FF2B5EF4-FFF2-40B4-BE49-F238E27FC236}">
                <a16:creationId xmlns:a16="http://schemas.microsoft.com/office/drawing/2014/main" id="{8C1DD971-C5B3-56AD-1BE7-5C0CC8C3C639}"/>
              </a:ext>
            </a:extLst>
          </p:cNvPr>
          <p:cNvSpPr txBox="1"/>
          <p:nvPr/>
        </p:nvSpPr>
        <p:spPr>
          <a:xfrm>
            <a:off x="1003625" y="364253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DEA4E5-E1F9-7C2B-5D82-B9EBDB357F79}"/>
              </a:ext>
            </a:extLst>
          </p:cNvPr>
          <p:cNvSpPr txBox="1"/>
          <p:nvPr/>
        </p:nvSpPr>
        <p:spPr>
          <a:xfrm>
            <a:off x="1048512" y="3956068"/>
            <a:ext cx="2095554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Name :</a:t>
            </a:r>
            <a:r>
              <a:rPr lang="en-US" sz="11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S.Sahana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ID : au960221104099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441A6D-4B56-CED3-7C3C-EF8BA7462425}"/>
              </a:ext>
            </a:extLst>
          </p:cNvPr>
          <p:cNvCxnSpPr>
            <a:cxnSpLocks/>
          </p:cNvCxnSpPr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>
            <a:extLst>
              <a:ext uri="{FF2B5EF4-FFF2-40B4-BE49-F238E27FC236}">
                <a16:creationId xmlns:a16="http://schemas.microsoft.com/office/drawing/2014/main" id="{CCC1DF48-ED01-057A-9A4F-593C2283B3BB}"/>
              </a:ext>
            </a:extLst>
          </p:cNvPr>
          <p:cNvSpPr txBox="1"/>
          <p:nvPr/>
        </p:nvSpPr>
        <p:spPr>
          <a:xfrm>
            <a:off x="5648598" y="3727933"/>
            <a:ext cx="315737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College Name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</a:rPr>
              <a:t>Arunachala college of engineering for women.</a:t>
            </a:r>
            <a:endParaRPr lang="en-US" sz="1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:a16="http://schemas.microsoft.com/office/drawing/2014/main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ctrTitle"/>
          </p:nvPr>
        </p:nvSpPr>
        <p:spPr>
          <a:xfrm>
            <a:off x="83820" y="525781"/>
            <a:ext cx="6858000" cy="7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2000" b="1" dirty="0">
                <a:solidFill>
                  <a:srgbClr val="213163"/>
                </a:solidFill>
              </a:rPr>
              <a:t>Modelling</a:t>
            </a:r>
            <a:r>
              <a:rPr lang="en-IN" sz="1600" b="1" dirty="0">
                <a:solidFill>
                  <a:srgbClr val="213163"/>
                </a:solidFill>
              </a:rPr>
              <a:t> &amp; Results</a:t>
            </a:r>
            <a:endParaRPr lang="en-IN" sz="16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03419C-B547-4434-EF41-01CBD16BC0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" y="910591"/>
            <a:ext cx="8976360" cy="2285997"/>
          </a:xfrm>
        </p:spPr>
        <p:txBody>
          <a:bodyPr/>
          <a:lstStyle/>
          <a:p>
            <a:pPr algn="l"/>
            <a:r>
              <a:rPr lang="en-US" sz="1800" i="0" dirty="0">
                <a:solidFill>
                  <a:srgbClr val="213264"/>
                </a:solidFill>
                <a:effectLst/>
                <a:highlight>
                  <a:srgbClr val="FFFFFF"/>
                </a:highlight>
                <a:latin typeface="+mj-lt"/>
              </a:rPr>
              <a:t>Modeling:</a:t>
            </a:r>
            <a:endParaRPr lang="en-US" sz="1800" dirty="0">
              <a:solidFill>
                <a:srgbClr val="213264"/>
              </a:solidFill>
              <a:highlight>
                <a:srgbClr val="FFFFFF"/>
              </a:highlight>
              <a:latin typeface="+mj-lt"/>
            </a:endParaRPr>
          </a:p>
          <a:p>
            <a:pPr algn="l"/>
            <a:r>
              <a:rPr lang="en-US" sz="1800" i="0" dirty="0">
                <a:solidFill>
                  <a:srgbClr val="213163"/>
                </a:solidFill>
                <a:effectLst/>
                <a:highlight>
                  <a:srgbClr val="FFFFFF"/>
                </a:highlight>
                <a:latin typeface="+mj-lt"/>
              </a:rPr>
              <a:t>User Model</a:t>
            </a:r>
            <a:r>
              <a:rPr lang="en-US" sz="180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</a:rPr>
              <a:t>: Represents users of the application</a:t>
            </a:r>
          </a:p>
          <a:p>
            <a:pPr algn="l"/>
            <a:r>
              <a:rPr lang="en-US" sz="1800" i="0" dirty="0">
                <a:solidFill>
                  <a:srgbClr val="213163"/>
                </a:solidFill>
                <a:effectLst/>
                <a:highlight>
                  <a:srgbClr val="FFFFFF"/>
                </a:highlight>
                <a:latin typeface="+mj-lt"/>
              </a:rPr>
              <a:t>Car Model</a:t>
            </a:r>
            <a:r>
              <a:rPr lang="en-US" sz="18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j-lt"/>
              </a:rPr>
              <a:t>: Represents details about each car available for rental.</a:t>
            </a:r>
          </a:p>
          <a:p>
            <a:pPr algn="l"/>
            <a:r>
              <a:rPr lang="en-US" sz="1800" i="0" dirty="0">
                <a:solidFill>
                  <a:srgbClr val="213164"/>
                </a:solidFill>
                <a:effectLst/>
                <a:highlight>
                  <a:srgbClr val="FFFFFF"/>
                </a:highlight>
                <a:latin typeface="+mj-lt"/>
              </a:rPr>
              <a:t>Booking Model</a:t>
            </a:r>
            <a:r>
              <a:rPr lang="en-US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j-lt"/>
              </a:rPr>
              <a:t>: Represents bookings made by users. </a:t>
            </a:r>
          </a:p>
          <a:p>
            <a:pPr algn="l"/>
            <a:r>
              <a:rPr lang="en-IN" sz="1800" i="0" dirty="0">
                <a:solidFill>
                  <a:srgbClr val="213164"/>
                </a:solidFill>
                <a:effectLst/>
                <a:highlight>
                  <a:srgbClr val="FFFFFF"/>
                </a:highlight>
                <a:latin typeface="+mj-lt"/>
              </a:rPr>
              <a:t>Result:</a:t>
            </a:r>
            <a:endParaRPr lang="en-US" sz="1800" dirty="0">
              <a:solidFill>
                <a:srgbClr val="213164"/>
              </a:solidFill>
              <a:highlight>
                <a:srgbClr val="FFFFFF"/>
              </a:highlight>
              <a:latin typeface="+mj-lt"/>
            </a:endParaRPr>
          </a:p>
          <a:p>
            <a:pPr algn="l"/>
            <a:r>
              <a:rPr lang="en-IN" sz="1800" i="0" dirty="0">
                <a:solidFill>
                  <a:srgbClr val="213164"/>
                </a:solidFill>
                <a:effectLst/>
                <a:highlight>
                  <a:srgbClr val="FFFFFF"/>
                </a:highlight>
                <a:latin typeface="+mj-lt"/>
              </a:rPr>
              <a:t>User Authentication</a:t>
            </a:r>
            <a:r>
              <a:rPr lang="en-IN" sz="18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j-lt"/>
              </a:rPr>
              <a:t>:</a:t>
            </a:r>
            <a:r>
              <a:rPr lang="en-US" sz="18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j-lt"/>
              </a:rPr>
              <a:t>Implemented for user </a:t>
            </a:r>
            <a:r>
              <a:rPr lang="en-US" sz="180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j-lt"/>
              </a:rPr>
              <a:t>registration,login</a:t>
            </a:r>
            <a:r>
              <a:rPr lang="en-US" sz="18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j-lt"/>
              </a:rPr>
              <a:t> </a:t>
            </a:r>
            <a:r>
              <a:rPr lang="en-US" sz="180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j-lt"/>
              </a:rPr>
              <a:t>andlogou</a:t>
            </a:r>
            <a:r>
              <a:rPr lang="en-US" sz="18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j-lt"/>
              </a:rPr>
              <a:t> logout.</a:t>
            </a:r>
          </a:p>
          <a:p>
            <a:pPr algn="l"/>
            <a:r>
              <a:rPr lang="en-US" sz="1800" i="0" dirty="0">
                <a:solidFill>
                  <a:srgbClr val="213164"/>
                </a:solidFill>
                <a:effectLst/>
                <a:highlight>
                  <a:srgbClr val="FFFFFF"/>
                </a:highlight>
                <a:latin typeface="+mj-lt"/>
              </a:rPr>
              <a:t>Car Listings</a:t>
            </a:r>
            <a:r>
              <a:rPr lang="en-US" sz="18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j-lt"/>
              </a:rPr>
              <a:t>: Users can view available cars with details like make, model, and price.</a:t>
            </a:r>
          </a:p>
          <a:p>
            <a:pPr algn="l"/>
            <a:r>
              <a:rPr lang="en-US" sz="1800" i="0" dirty="0">
                <a:solidFill>
                  <a:srgbClr val="213164"/>
                </a:solidFill>
                <a:effectLst/>
                <a:highlight>
                  <a:srgbClr val="FFFFFF"/>
                </a:highlight>
                <a:latin typeface="+mj-lt"/>
              </a:rPr>
              <a:t>Booking System</a:t>
            </a:r>
            <a:r>
              <a:rPr lang="en-US" sz="18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j-lt"/>
              </a:rPr>
              <a:t>: Users can select a car, choose pickup and return dates.</a:t>
            </a:r>
            <a:endParaRPr lang="en-US" sz="1800" dirty="0">
              <a:solidFill>
                <a:srgbClr val="0D0D0D"/>
              </a:solidFill>
              <a:highlight>
                <a:srgbClr val="FFFFFF"/>
              </a:highlight>
              <a:latin typeface="+mj-lt"/>
            </a:endParaRPr>
          </a:p>
          <a:p>
            <a:pPr algn="l"/>
            <a:r>
              <a:rPr lang="en-US" sz="1800" i="0" dirty="0">
                <a:solidFill>
                  <a:srgbClr val="213164"/>
                </a:solidFill>
                <a:effectLst/>
                <a:highlight>
                  <a:srgbClr val="FFFFFF"/>
                </a:highlight>
                <a:latin typeface="+mj-lt"/>
              </a:rPr>
              <a:t>Admin Panel</a:t>
            </a:r>
            <a:r>
              <a:rPr lang="en-US" sz="18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j-lt"/>
              </a:rPr>
              <a:t>: Provides an admin interface for managing cars, users, and bookings</a:t>
            </a:r>
          </a:p>
          <a:p>
            <a:pPr algn="l"/>
            <a:r>
              <a:rPr lang="en-US" sz="1800" i="0" dirty="0">
                <a:solidFill>
                  <a:srgbClr val="213164"/>
                </a:solidFill>
                <a:effectLst/>
                <a:highlight>
                  <a:srgbClr val="FFFFFF"/>
                </a:highlight>
                <a:latin typeface="+mj-lt"/>
              </a:rPr>
              <a:t>User Profile</a:t>
            </a:r>
            <a:r>
              <a:rPr lang="en-US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j-lt"/>
              </a:rPr>
              <a:t>: Users can, edit their profile details, and change their password.</a:t>
            </a:r>
          </a:p>
          <a:p>
            <a:pPr algn="l"/>
            <a:r>
              <a:rPr lang="en-US" sz="1800" i="0" dirty="0">
                <a:solidFill>
                  <a:srgbClr val="213164"/>
                </a:solidFill>
                <a:effectLst/>
                <a:highlight>
                  <a:srgbClr val="FFFFFF"/>
                </a:highlight>
                <a:latin typeface="+mj-lt"/>
              </a:rPr>
              <a:t>Search Functionality</a:t>
            </a:r>
            <a:r>
              <a:rPr lang="en-US" sz="18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j-lt"/>
              </a:rPr>
              <a:t>:Users can search for cars based on various criteria .</a:t>
            </a:r>
          </a:p>
          <a:p>
            <a:pPr algn="l"/>
            <a:r>
              <a:rPr lang="en-US" sz="1800" i="0" dirty="0">
                <a:solidFill>
                  <a:srgbClr val="213164"/>
                </a:solidFill>
                <a:effectLst/>
                <a:highlight>
                  <a:srgbClr val="FFFFFF"/>
                </a:highlight>
                <a:latin typeface="+mj-lt"/>
              </a:rPr>
              <a:t>Responsive Design</a:t>
            </a:r>
            <a:r>
              <a:rPr lang="en-US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j-lt"/>
              </a:rPr>
              <a:t>: The application is designed to be responsive, ensuring optimal user experience across different devices.</a:t>
            </a:r>
          </a:p>
          <a:p>
            <a:pPr algn="l"/>
            <a:endParaRPr lang="en-US" sz="18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j-lt"/>
            </a:endParaRPr>
          </a:p>
          <a:p>
            <a:br>
              <a:rPr lang="en-US" sz="1600" dirty="0"/>
            </a:br>
            <a:endParaRPr lang="en-US" sz="2000" dirty="0">
              <a:solidFill>
                <a:srgbClr val="0D0D0D"/>
              </a:solidFill>
              <a:highlight>
                <a:srgbClr val="FFFFFF"/>
              </a:highlight>
              <a:latin typeface="+mj-lt"/>
            </a:endParaRPr>
          </a:p>
          <a:p>
            <a:pPr algn="l"/>
            <a:endParaRPr lang="en-IN" sz="2000" dirty="0">
              <a:latin typeface="+mj-lt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916C04-0C07-63EC-B0DB-AEEB706ED276}"/>
              </a:ext>
            </a:extLst>
          </p:cNvPr>
          <p:cNvCxnSpPr/>
          <p:nvPr/>
        </p:nvCxnSpPr>
        <p:spPr>
          <a:xfrm>
            <a:off x="0" y="459209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id="{D2FA24E3-5201-10AD-6410-56F7C8331C21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2863725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7586-5B6F-C8C7-E175-4BE77E8499E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84206" y="604172"/>
            <a:ext cx="3341688" cy="45243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2000" dirty="0">
                <a:solidFill>
                  <a:srgbClr val="213163"/>
                </a:solidFill>
              </a:rPr>
              <a:t>Homepage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4BCDA6-C239-1B9D-65FD-ADB8AA36DE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629" t="8105" r="3399" b="5467"/>
          <a:stretch/>
        </p:blipFill>
        <p:spPr>
          <a:xfrm>
            <a:off x="0" y="1091618"/>
            <a:ext cx="4709652" cy="19096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9CB9FB-3D96-E858-774D-9D6B68E34C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51" t="60798" r="64349" b="8920"/>
          <a:stretch/>
        </p:blipFill>
        <p:spPr>
          <a:xfrm>
            <a:off x="194754" y="3065727"/>
            <a:ext cx="4514898" cy="19096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04264E-AC04-691F-39B2-47AEC3A44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774" t="14928" r="5524" b="6734"/>
          <a:stretch/>
        </p:blipFill>
        <p:spPr>
          <a:xfrm>
            <a:off x="5142272" y="630238"/>
            <a:ext cx="3087328" cy="21537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708523-6D74-CB69-3C8F-D74F744C47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15" t="53758" r="64979" b="5544"/>
          <a:stretch/>
        </p:blipFill>
        <p:spPr>
          <a:xfrm>
            <a:off x="5041490" y="3001223"/>
            <a:ext cx="3288891" cy="191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75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F59C-CA47-321D-4366-F7B3EDADF8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3102" y="-733262"/>
            <a:ext cx="2103120" cy="1790700"/>
          </a:xfrm>
        </p:spPr>
        <p:txBody>
          <a:bodyPr/>
          <a:lstStyle/>
          <a:p>
            <a:pPr algn="ctr"/>
            <a:r>
              <a:rPr lang="en-US" sz="2000" b="1" dirty="0">
                <a:solidFill>
                  <a:srgbClr val="213264"/>
                </a:solidFill>
                <a:latin typeface="+mj-lt"/>
              </a:rPr>
              <a:t>About-Us-Page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3D9A99-9E4A-FE47-69BF-147C59BD4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028" y="1783372"/>
            <a:ext cx="4015522" cy="15767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EBF9A4-3AE4-436D-9637-60842C4609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8" r="3846" b="50000"/>
          <a:stretch/>
        </p:blipFill>
        <p:spPr>
          <a:xfrm>
            <a:off x="186799" y="1359898"/>
            <a:ext cx="4015522" cy="15767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5798A3-193A-36B5-EAE8-13F24C949A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16" t="16821" r="15846" b="42974"/>
          <a:stretch/>
        </p:blipFill>
        <p:spPr>
          <a:xfrm>
            <a:off x="186799" y="3096401"/>
            <a:ext cx="4015522" cy="13972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EC669-A518-B504-8DF7-8018454FE9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00" t="67485" r="35143" b="12546"/>
          <a:stretch/>
        </p:blipFill>
        <p:spPr>
          <a:xfrm>
            <a:off x="4572000" y="3662587"/>
            <a:ext cx="3297065" cy="83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2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B10D8-E098-FF8E-C5FA-FA8492007A3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54739" y="560258"/>
            <a:ext cx="3265715" cy="99377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2000" b="1" dirty="0">
                <a:solidFill>
                  <a:srgbClr val="213264"/>
                </a:solidFill>
              </a:rPr>
              <a:t>Service-Page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B8AFCF6-856D-D546-249E-6B009B6CC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75" y="2450000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212E53B-4A28-0711-B1ED-FDB5C68210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287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3E09B7-56B3-40EA-1AB1-9E0C56DE40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90" r="3772" b="5696"/>
          <a:stretch/>
        </p:blipFill>
        <p:spPr>
          <a:xfrm>
            <a:off x="409865" y="991333"/>
            <a:ext cx="4482978" cy="21022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DC2168-231E-805A-538E-5979E04DD1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44" t="30493" r="12505" b="5152"/>
          <a:stretch/>
        </p:blipFill>
        <p:spPr>
          <a:xfrm>
            <a:off x="196143" y="3183200"/>
            <a:ext cx="4791454" cy="17754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DD0BFA-243A-163F-7884-915C9AD356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37" t="22064" r="13946" b="29811"/>
          <a:stretch/>
        </p:blipFill>
        <p:spPr>
          <a:xfrm>
            <a:off x="5203193" y="1158092"/>
            <a:ext cx="3265715" cy="11286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4B673DF-7CD6-0372-99EE-4DF223C077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169" t="56180" r="10880" b="13655"/>
          <a:stretch/>
        </p:blipFill>
        <p:spPr>
          <a:xfrm>
            <a:off x="5748642" y="3907139"/>
            <a:ext cx="3041033" cy="9937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E542D2-F693-87AC-4A50-BE9A54C543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60" t="51607" r="14685" b="17510"/>
          <a:stretch/>
        </p:blipFill>
        <p:spPr>
          <a:xfrm>
            <a:off x="5438909" y="2648745"/>
            <a:ext cx="3086270" cy="106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15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D8D6-8C5D-C4E6-9FAF-14FAFF2C65A4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3149208" y="682094"/>
            <a:ext cx="2628900" cy="17907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2000" b="1" dirty="0">
                <a:solidFill>
                  <a:srgbClr val="213164"/>
                </a:solidFill>
              </a:rPr>
              <a:t>Cars</a:t>
            </a:r>
            <a:br>
              <a:rPr lang="en-US" sz="2000" b="1" dirty="0">
                <a:solidFill>
                  <a:srgbClr val="213164"/>
                </a:solidFill>
              </a:rPr>
            </a:br>
            <a:endParaRPr lang="en-US" sz="2000" b="1" dirty="0">
              <a:solidFill>
                <a:srgbClr val="213164"/>
              </a:solidFill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21006E2-3867-7BC5-F3F9-F8C3DC15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" y="2703168"/>
            <a:ext cx="9060180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04805A6-1060-60B1-A404-973F69274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33713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D8D8AD-76E8-9E36-312D-F99CC24F21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41" r="3693" b="6707"/>
          <a:stretch/>
        </p:blipFill>
        <p:spPr>
          <a:xfrm>
            <a:off x="104380" y="1357131"/>
            <a:ext cx="4723420" cy="33991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B8F4BC-FE54-61C0-33D0-0E306DE516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99" t="58058" r="63603" b="19405"/>
          <a:stretch/>
        </p:blipFill>
        <p:spPr>
          <a:xfrm>
            <a:off x="4890269" y="1519311"/>
            <a:ext cx="4253467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0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E42AA-3E13-629A-6815-A8A448977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8528" y="-542505"/>
            <a:ext cx="4335780" cy="1477149"/>
          </a:xfrm>
        </p:spPr>
        <p:txBody>
          <a:bodyPr/>
          <a:lstStyle/>
          <a:p>
            <a:pPr algn="ctr"/>
            <a:r>
              <a:rPr lang="en-US" sz="2000" b="1" dirty="0">
                <a:solidFill>
                  <a:srgbClr val="213264"/>
                </a:solidFill>
              </a:rPr>
              <a:t>Contact Us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D07050A-82DA-772F-82C2-D6A331E25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20" y="1343977"/>
            <a:ext cx="6858000" cy="1241425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IN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IN" sz="2000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2058C0F9-DAE2-DA76-52F1-94E329D1A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6999"/>
            <a:ext cx="6412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896C6866-C2DA-C4F8-33FA-07506D87F8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0013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E4BD2B-8EB8-11F3-6589-6E11DAE361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30" r="3387" b="5005"/>
          <a:stretch/>
        </p:blipFill>
        <p:spPr>
          <a:xfrm>
            <a:off x="154858" y="1002892"/>
            <a:ext cx="8834284" cy="400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1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F6256-ED4F-D5CB-996C-FBD384D16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55599"/>
            <a:ext cx="3749760" cy="1006495"/>
          </a:xfrm>
        </p:spPr>
        <p:txBody>
          <a:bodyPr/>
          <a:lstStyle/>
          <a:p>
            <a:r>
              <a:rPr lang="en-IN" sz="2000" b="1" dirty="0">
                <a:solidFill>
                  <a:srgbClr val="213163"/>
                </a:solidFill>
                <a:latin typeface="+mj-lt"/>
              </a:rPr>
              <a:t>Future </a:t>
            </a:r>
            <a:r>
              <a:rPr lang="en-US" sz="2000" b="1" dirty="0">
                <a:solidFill>
                  <a:srgbClr val="213163"/>
                </a:solidFill>
                <a:latin typeface="+mj-lt"/>
              </a:rPr>
              <a:t>Enhancements</a:t>
            </a:r>
            <a:r>
              <a:rPr lang="en-US" sz="2000" b="1" dirty="0">
                <a:solidFill>
                  <a:srgbClr val="374151"/>
                </a:solidFill>
                <a:latin typeface="+mj-lt"/>
                <a:cs typeface="Times New Roman" panose="02020603050405020304" pitchFamily="18" charset="0"/>
              </a:rPr>
              <a:t>:</a:t>
            </a:r>
            <a:br>
              <a:rPr lang="en-US" sz="2000" b="0" i="0" dirty="0">
                <a:solidFill>
                  <a:srgbClr val="374151"/>
                </a:solidFill>
                <a:effectLst/>
                <a:latin typeface="+mj-lt"/>
              </a:rPr>
            </a:br>
            <a:endParaRPr lang="en-US" sz="2000" dirty="0">
              <a:latin typeface="+mj-lt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A066089-2639-DD82-8119-5EB1A6532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12542" y="1319099"/>
            <a:ext cx="9256542" cy="3179400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en-US" sz="2000" i="0" dirty="0">
                <a:solidFill>
                  <a:srgbClr val="213163"/>
                </a:solidFill>
                <a:effectLst/>
                <a:highlight>
                  <a:srgbClr val="FFFFFF"/>
                </a:highlight>
                <a:latin typeface="+mj-lt"/>
              </a:rPr>
              <a:t>Advanced Search Filters</a:t>
            </a:r>
            <a:r>
              <a:rPr lang="en-US" sz="20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j-lt"/>
              </a:rPr>
              <a:t>: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j-lt"/>
              </a:rPr>
              <a:t> Implementing sophisticated search filters to allow users to refine their rental options based on specific criteria such as vehicle type, fuel efficiency, and features.</a:t>
            </a:r>
          </a:p>
          <a:p>
            <a:pPr algn="l">
              <a:buFont typeface="+mj-lt"/>
              <a:buAutoNum type="arabicPeriod"/>
            </a:pPr>
            <a:r>
              <a:rPr lang="en-US" sz="2000" i="0" dirty="0">
                <a:solidFill>
                  <a:srgbClr val="213163"/>
                </a:solidFill>
                <a:effectLst/>
                <a:highlight>
                  <a:srgbClr val="FFFFFF"/>
                </a:highlight>
                <a:latin typeface="+mj-lt"/>
              </a:rPr>
              <a:t>Real-Time Vehicle Tracking</a:t>
            </a:r>
            <a:r>
              <a:rPr lang="en-US" sz="20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j-lt"/>
              </a:rPr>
              <a:t>: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j-lt"/>
              </a:rPr>
              <a:t> Integrating real-time vehicle tracking technology to enable users to monitor the location and status of their rented vehicle, enhancing convenience and security.</a:t>
            </a:r>
          </a:p>
          <a:p>
            <a:pPr algn="l">
              <a:buFont typeface="+mj-lt"/>
              <a:buAutoNum type="arabicPeriod"/>
            </a:pPr>
            <a:r>
              <a:rPr lang="en-US" sz="2000" i="0" dirty="0">
                <a:solidFill>
                  <a:srgbClr val="213163"/>
                </a:solidFill>
                <a:effectLst/>
                <a:highlight>
                  <a:srgbClr val="FFFFFF"/>
                </a:highlight>
                <a:latin typeface="+mj-lt"/>
              </a:rPr>
              <a:t>AI-Driven Recommendation Systems</a:t>
            </a:r>
            <a:r>
              <a:rPr lang="en-US" sz="20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j-lt"/>
              </a:rPr>
              <a:t>: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j-lt"/>
              </a:rPr>
              <a:t> Utilizing artificial intelligence algorithms to analyze user preferences and rental history, providing personalized rental suggestions tailored to individual needs.</a:t>
            </a:r>
          </a:p>
          <a:p>
            <a:pPr marL="152396" indent="0">
              <a:buNone/>
            </a:pPr>
            <a:endParaRPr lang="en-IN" dirty="0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CF6D13E5-4AB5-4D6A-A17F-D4629D56F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61925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128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/>
          </p:nvPr>
        </p:nvSpPr>
        <p:spPr>
          <a:xfrm>
            <a:off x="0" y="678511"/>
            <a:ext cx="7886430" cy="39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2000" b="1" dirty="0">
                <a:solidFill>
                  <a:srgbClr val="213163"/>
                </a:solidFill>
              </a:rPr>
              <a:t>Conclusion</a:t>
            </a:r>
            <a:endParaRPr lang="en-IN" sz="20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BAAD3EB-5AF8-2850-D7B6-2D787F8D5CA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id="{81E9EAEF-4D2C-D890-53FC-DD6FC1B36C83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693EF7-5E54-0869-9AFC-9ED99CA60FFD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38652" y="844335"/>
            <a:ext cx="8229330" cy="3454829"/>
          </a:xfrm>
        </p:spPr>
        <p:txBody>
          <a:bodyPr/>
          <a:lstStyle/>
          <a:p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j-lt"/>
              </a:rPr>
              <a:t>In conclusion, the car rental application developed using the Django framework offers a comprehensive solution for both users and administrators. With features such as user authentication, car listings, booking system, admin panel, user profiles, and responsive design, it provides a seamless experience for renting cars online. By leveraging Django's robust capabilities, the application ensures reliability, security, and scalability, making it an ideal choice for businesses in the car rental industry.</a:t>
            </a:r>
            <a:endParaRPr lang="en-IN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8878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:a16="http://schemas.microsoft.com/office/drawing/2014/main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DB24E31-75E2-D2BE-DEE1-91ADB5001A8F}"/>
              </a:ext>
            </a:extLst>
          </p:cNvPr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EA4B0C5-E33A-D592-C106-2AB96DBFDD04}"/>
              </a:ext>
            </a:extLst>
          </p:cNvPr>
          <p:cNvSpPr txBox="1"/>
          <p:nvPr/>
        </p:nvSpPr>
        <p:spPr>
          <a:xfrm>
            <a:off x="2129473" y="3183633"/>
            <a:ext cx="4881245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/>
              <a:t>Car Rentals Application with Django Framework</a:t>
            </a:r>
            <a:r>
              <a:rPr lang="en-US" sz="1600" b="1" dirty="0">
                <a:latin typeface="+mj-lt"/>
              </a:rPr>
              <a:t> </a:t>
            </a:r>
            <a:endParaRPr lang="en-US" sz="1600" b="1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ctrTitle"/>
          </p:nvPr>
        </p:nvSpPr>
        <p:spPr>
          <a:xfrm>
            <a:off x="138652" y="624468"/>
            <a:ext cx="2099026" cy="200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2400" b="1" dirty="0">
                <a:solidFill>
                  <a:srgbClr val="213163"/>
                </a:solidFill>
              </a:rPr>
              <a:t>Abstract</a:t>
            </a:r>
            <a:br>
              <a:rPr lang="en-IN" sz="2400" b="1" dirty="0">
                <a:solidFill>
                  <a:srgbClr val="213163"/>
                </a:solidFill>
              </a:rPr>
            </a:br>
            <a:r>
              <a:rPr lang="en-US" sz="2000" b="0" i="0" dirty="0">
                <a:solidFill>
                  <a:srgbClr val="001D35"/>
                </a:solidFill>
                <a:effectLst/>
                <a:highlight>
                  <a:srgbClr val="FFFFFF"/>
                </a:highlight>
                <a:latin typeface="Google Sans"/>
              </a:rPr>
              <a:t> </a:t>
            </a:r>
            <a:endParaRPr lang="en-IN" sz="1600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8959F360-1BC5-03B8-7FC0-0012A887AB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652" y="1323282"/>
            <a:ext cx="7533387" cy="3033122"/>
          </a:xfrm>
        </p:spPr>
        <p:txBody>
          <a:bodyPr/>
          <a:lstStyle/>
          <a:p>
            <a:pPr algn="l"/>
            <a:r>
              <a:rPr lang="en-US" sz="2000" dirty="0">
                <a:solidFill>
                  <a:srgbClr val="001D35"/>
                </a:solidFill>
                <a:highlight>
                  <a:srgbClr val="FFFFFF"/>
                </a:highlight>
                <a:latin typeface="+mj-lt"/>
              </a:rPr>
              <a:t>C</a:t>
            </a:r>
            <a:r>
              <a:rPr lang="en-US" sz="2000" b="0" i="0" dirty="0">
                <a:solidFill>
                  <a:srgbClr val="001D35"/>
                </a:solidFill>
                <a:effectLst/>
                <a:highlight>
                  <a:srgbClr val="FFFFFF"/>
                </a:highlight>
                <a:latin typeface="+mj-lt"/>
              </a:rPr>
              <a:t>ar rental application is a  web-based application that allows users to search for and rent cars. The application is built using the Django framework, which is a Python web framework. The application is built using the Django framework, which is a Python web framework.  The application is hosted on a cloud-based server, which means that it is accessible from anywhere in the world. Overall, this car rental application is a well-designed and easy-to-use application that allows users to search for and rent cars online.</a:t>
            </a:r>
            <a:endParaRPr lang="en-IN" sz="2000" dirty="0">
              <a:latin typeface="+mj-lt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138CBA-7C0B-348B-874D-0DBE98733F33}"/>
              </a:ext>
            </a:extLst>
          </p:cNvPr>
          <p:cNvCxnSpPr/>
          <p:nvPr/>
        </p:nvCxnSpPr>
        <p:spPr>
          <a:xfrm>
            <a:off x="0" y="4504925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A6F8FB9D-26BD-FFD4-0D44-2DE325084D08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 dirty="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ctrTitle"/>
          </p:nvPr>
        </p:nvSpPr>
        <p:spPr>
          <a:xfrm>
            <a:off x="0" y="566311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2000" b="1" dirty="0">
                <a:solidFill>
                  <a:srgbClr val="213163"/>
                </a:solidFill>
              </a:rPr>
              <a:t>Problem</a:t>
            </a:r>
            <a:r>
              <a:rPr lang="en-IN" sz="1600" b="1" dirty="0">
                <a:solidFill>
                  <a:srgbClr val="213163"/>
                </a:solidFill>
              </a:rPr>
              <a:t> </a:t>
            </a:r>
            <a:r>
              <a:rPr lang="en-IN" sz="2000" b="1" dirty="0">
                <a:solidFill>
                  <a:srgbClr val="213163"/>
                </a:solidFill>
              </a:rPr>
              <a:t>Statement</a:t>
            </a:r>
            <a:br>
              <a:rPr lang="en-IN" sz="1600" b="1" dirty="0">
                <a:solidFill>
                  <a:srgbClr val="213163"/>
                </a:solidFill>
              </a:rPr>
            </a:br>
            <a:endParaRPr lang="en-IN" sz="16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4228D32-0D48-F167-80C3-ABD8891F0D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341" y="1018478"/>
            <a:ext cx="7673898" cy="2579647"/>
          </a:xfrm>
        </p:spPr>
        <p:txBody>
          <a:bodyPr/>
          <a:lstStyle/>
          <a:p>
            <a:pPr algn="l"/>
            <a:r>
              <a:rPr lang="en-US" sz="2000" b="0" i="0" dirty="0">
                <a:solidFill>
                  <a:srgbClr val="001C3B"/>
                </a:solidFill>
                <a:effectLst/>
                <a:highlight>
                  <a:srgbClr val="FFFFFF"/>
                </a:highlight>
                <a:latin typeface="+mj-lt"/>
              </a:rPr>
              <a:t>Some problem statements for a car rental application built with the Django framework: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1C3B"/>
                </a:solidFill>
                <a:effectLst/>
                <a:highlight>
                  <a:srgbClr val="FFFFFF"/>
                </a:highlight>
                <a:latin typeface="+mj-lt"/>
              </a:rPr>
              <a:t>Customers should be able to view the available cars that can be rented on an hourly, daily, or weekly basis.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1C3B"/>
                </a:solidFill>
                <a:effectLst/>
                <a:highlight>
                  <a:srgbClr val="FFFFFF"/>
                </a:highlight>
                <a:latin typeface="+mj-lt"/>
              </a:rPr>
              <a:t>Customers should be able to select from a few options before making a booking.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1C3B"/>
                </a:solidFill>
                <a:effectLst/>
                <a:highlight>
                  <a:srgbClr val="FFFFFF"/>
                </a:highlight>
                <a:latin typeface="+mj-lt"/>
              </a:rPr>
              <a:t>Customers should be able to register and reserve automobiles online.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1C3B"/>
                </a:solidFill>
                <a:effectLst/>
                <a:highlight>
                  <a:srgbClr val="FFFFFF"/>
                </a:highlight>
                <a:latin typeface="+mj-lt"/>
              </a:rPr>
              <a:t>The user interface should be interactive and easy to use.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1C3B"/>
                </a:solidFill>
                <a:effectLst/>
                <a:highlight>
                  <a:srgbClr val="FFFFFF"/>
                </a:highlight>
                <a:latin typeface="+mj-lt"/>
              </a:rPr>
              <a:t>The application should maintain the quality of the service.</a:t>
            </a:r>
          </a:p>
          <a:p>
            <a:pPr algn="l"/>
            <a:r>
              <a:rPr lang="en-US" sz="2000" b="0" i="0" dirty="0">
                <a:solidFill>
                  <a:srgbClr val="001C3B"/>
                </a:solidFill>
                <a:effectLst/>
                <a:highlight>
                  <a:srgbClr val="FFFFFF"/>
                </a:highlight>
                <a:latin typeface="+mj-lt"/>
              </a:rPr>
              <a:t>If you are interested in building a car rental application with Django, there are many resources available online. </a:t>
            </a:r>
          </a:p>
          <a:p>
            <a:pPr algn="l"/>
            <a:endParaRPr lang="en-IN" sz="2000" dirty="0">
              <a:latin typeface="+mj-lt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38979D7-DAF1-B9D0-4B15-5F44295BF71F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771E5D94-0B0E-9E10-390E-F025663AAA0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/>
          </p:nvPr>
        </p:nvSpPr>
        <p:spPr>
          <a:xfrm>
            <a:off x="230459" y="713830"/>
            <a:ext cx="8284531" cy="129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2000" b="1" dirty="0">
                <a:solidFill>
                  <a:srgbClr val="213163"/>
                </a:solidFill>
              </a:rPr>
              <a:t>Project Overview</a:t>
            </a:r>
            <a:endParaRPr lang="en-IN" sz="20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CF58A7F-2C96-B07D-0B21-410816696D2B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0139171D-3AD9-6A2C-2865-384C0BE5CD2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A789C7E-6E0B-BCC3-6AE2-363D92FD7148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230459" y="1292600"/>
            <a:ext cx="8229330" cy="2982960"/>
          </a:xfrm>
        </p:spPr>
        <p:txBody>
          <a:bodyPr/>
          <a:lstStyle/>
          <a:p>
            <a:r>
              <a:rPr lang="en-US" sz="2000" b="0" i="0" dirty="0">
                <a:solidFill>
                  <a:srgbClr val="002021"/>
                </a:solidFill>
                <a:effectLst/>
                <a:highlight>
                  <a:srgbClr val="FFFFFF"/>
                </a:highlight>
                <a:latin typeface="+mj-lt"/>
              </a:rPr>
              <a:t>A car rental application built with the Django framework typically includes a customer model that stores customer details, a vehicle model that stores vehicle details, and a reservation model that stores reservation details. Django is a high-level Python web framework that follows the Model-View-Controller (MVC) architecture. It is free and open-source, and it is one of the most popular web frameworks in the world. Django is known for its speed, security, and scalability. The Car Rental System Django Project is a web app that allows customers to register, search for vehicles, and manage orders. </a:t>
            </a:r>
            <a:endParaRPr lang="en-IN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846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 rot="10800000" flipV="1">
            <a:off x="0" y="762000"/>
            <a:ext cx="7886700" cy="717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2800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13264"/>
                </a:solidFill>
                <a:effectLst/>
                <a:latin typeface="+mj-lt"/>
              </a:rPr>
              <a:t>Proposed solution</a:t>
            </a: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13264"/>
                </a:solidFill>
                <a:effectLst/>
                <a:latin typeface="+mj-lt"/>
              </a:rPr>
            </a:br>
            <a:endParaRPr lang="en-IN" sz="2000" dirty="0"/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E2C52F47-BFD8-F98F-FC0B-7C33B37972F4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0" y="1256108"/>
            <a:ext cx="9144000" cy="385484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95220" rIns="0" bIns="952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2021"/>
                </a:solidFill>
                <a:effectLst/>
                <a:latin typeface="+mj-lt"/>
              </a:rPr>
              <a:t>Create a Django project.:Done using the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2021"/>
                </a:solidFill>
                <a:effectLst/>
                <a:latin typeface="+mj-lt"/>
                <a:cs typeface="Courier New" panose="02070309020205020404" pitchFamily="49" charset="0"/>
              </a:rPr>
              <a:t>django-admin </a:t>
            </a:r>
            <a:r>
              <a:rPr lang="en-US" altLang="en-US" sz="2000" dirty="0">
                <a:solidFill>
                  <a:srgbClr val="002021"/>
                </a:solidFill>
                <a:latin typeface="+mj-lt"/>
                <a:cs typeface="Courier New" panose="02070309020205020404" pitchFamily="49" charset="0"/>
              </a:rPr>
              <a:t>startproject command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2021"/>
                </a:solidFill>
                <a:effectLst/>
                <a:latin typeface="+mj-lt"/>
                <a:cs typeface="Courier New" panose="02070309020205020404" pitchFamily="49" charset="0"/>
              </a:rPr>
              <a:t> 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213264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2021"/>
                </a:solidFill>
                <a:effectLst/>
                <a:latin typeface="+mj-lt"/>
              </a:rPr>
              <a:t>Create a Django app:This can be done using the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2021"/>
                </a:solidFill>
                <a:effectLst/>
                <a:latin typeface="+mj-lt"/>
                <a:cs typeface="Courier New" panose="02070309020205020404" pitchFamily="49" charset="0"/>
              </a:rPr>
              <a:t>python manage.py startapp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2021"/>
                </a:solidFill>
                <a:effectLst/>
                <a:latin typeface="+mj-lt"/>
              </a:rPr>
              <a:t> command.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2021"/>
                </a:solidFill>
                <a:effectLst/>
                <a:latin typeface="+mj-lt"/>
              </a:rPr>
              <a:t>Define the models.: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2021"/>
                </a:solidFill>
                <a:effectLst/>
                <a:latin typeface="+mn-lt"/>
              </a:rPr>
              <a:t>The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2021"/>
                </a:solidFill>
                <a:effectLst/>
                <a:latin typeface="+mj-lt"/>
              </a:rPr>
              <a:t> models will represent the different entities in the car rental system, such as cars, customers, and reservations.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2021"/>
                </a:solidFill>
                <a:effectLst/>
                <a:latin typeface="+mj-lt"/>
              </a:rPr>
              <a:t>Create the templates.: The templates will be used to render the HTML pages that the user will see.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2021"/>
                </a:solidFill>
                <a:effectLst/>
                <a:latin typeface="+mj-lt"/>
              </a:rPr>
              <a:t>Configure the URLs.: The URLs will map the different paths in the system to the appropriate views.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2021"/>
                </a:solidFill>
                <a:effectLst/>
                <a:latin typeface="+mj-lt"/>
              </a:rPr>
              <a:t>Run the development server.: This can be done using the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2021"/>
                </a:solidFill>
                <a:effectLst/>
                <a:latin typeface="+mj-lt"/>
                <a:cs typeface="Courier New" panose="02070309020205020404" pitchFamily="49" charset="0"/>
              </a:rPr>
              <a:t>python manage.py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2021"/>
                </a:solidFill>
                <a:effectLst/>
                <a:latin typeface="+mj-lt"/>
                <a:cs typeface="Courier New" panose="02070309020205020404" pitchFamily="49" charset="0"/>
              </a:rPr>
              <a:t>runserver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2021"/>
                </a:solidFill>
                <a:effectLst/>
                <a:latin typeface="+mj-lt"/>
              </a:rPr>
              <a:t> command.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0E84B3E-4CED-7709-C0ED-61714423E40C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D3393E03-7263-ADFB-23AD-8505198A845E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53913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AB2285-16B6-67AB-39F2-7E03D6821A2A}"/>
              </a:ext>
            </a:extLst>
          </p:cNvPr>
          <p:cNvSpPr txBox="1"/>
          <p:nvPr/>
        </p:nvSpPr>
        <p:spPr>
          <a:xfrm>
            <a:off x="457200" y="752832"/>
            <a:ext cx="8017933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endParaRPr lang="en-US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0896F70-0E57-B001-3C98-BB76EA937037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FB315134-FD10-6E28-FDC9-29E7F29C2454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08C0907-F390-0613-6496-448ECA064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624840"/>
            <a:ext cx="8309250" cy="642809"/>
          </a:xfrm>
        </p:spPr>
        <p:txBody>
          <a:bodyPr/>
          <a:lstStyle/>
          <a:p>
            <a:r>
              <a:rPr lang="en-US" sz="2000" b="1" dirty="0">
                <a:solidFill>
                  <a:srgbClr val="213264"/>
                </a:solidFill>
                <a:highlight>
                  <a:srgbClr val="FFFFFF"/>
                </a:highlight>
                <a:latin typeface="+mj-lt"/>
              </a:rPr>
              <a:t>A</a:t>
            </a:r>
            <a:r>
              <a:rPr lang="en-US" sz="2000" b="1" i="0" dirty="0">
                <a:solidFill>
                  <a:srgbClr val="213264"/>
                </a:solidFill>
                <a:effectLst/>
                <a:highlight>
                  <a:srgbClr val="FFFFFF"/>
                </a:highlight>
                <a:latin typeface="+mj-lt"/>
              </a:rPr>
              <a:t>dditional features</a:t>
            </a:r>
            <a:endParaRPr lang="en-IN" sz="2000" b="1" dirty="0">
              <a:solidFill>
                <a:srgbClr val="213264"/>
              </a:solidFill>
              <a:latin typeface="+mj-lt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F52C306-C518-D277-DB6F-CF053FF02627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90500" y="1490031"/>
            <a:ext cx="8229330" cy="2430126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002021"/>
                </a:solidFill>
                <a:effectLst/>
                <a:highlight>
                  <a:srgbClr val="FFFFFF"/>
                </a:highlight>
                <a:latin typeface="Google Sans"/>
              </a:rPr>
              <a:t>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3164"/>
                </a:solidFill>
                <a:effectLst/>
                <a:highlight>
                  <a:srgbClr val="FFFFFF"/>
                </a:highlight>
                <a:latin typeface="Google Sans"/>
              </a:rPr>
              <a:t>A user authentication system</a:t>
            </a:r>
            <a:r>
              <a:rPr lang="en-US" sz="2000" b="0" i="0" dirty="0">
                <a:solidFill>
                  <a:srgbClr val="002021"/>
                </a:solidFill>
                <a:effectLst/>
                <a:highlight>
                  <a:srgbClr val="FFFFFF"/>
                </a:highlight>
                <a:latin typeface="Google Sans"/>
              </a:rPr>
              <a:t>: This would allow users to create accounts and log in to the system.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3164"/>
                </a:solidFill>
                <a:effectLst/>
                <a:highlight>
                  <a:srgbClr val="FFFFFF"/>
                </a:highlight>
                <a:latin typeface="Google Sans"/>
              </a:rPr>
              <a:t>A payment processing system</a:t>
            </a:r>
            <a:r>
              <a:rPr lang="en-US" sz="2000" b="0" i="0" dirty="0">
                <a:solidFill>
                  <a:srgbClr val="002021"/>
                </a:solidFill>
                <a:effectLst/>
                <a:highlight>
                  <a:srgbClr val="FFFFFF"/>
                </a:highlight>
                <a:latin typeface="Google Sans"/>
              </a:rPr>
              <a:t>: This would allow users to pay for their reservations online.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3164"/>
                </a:solidFill>
                <a:effectLst/>
                <a:highlight>
                  <a:srgbClr val="FFFFFF"/>
                </a:highlight>
                <a:latin typeface="Google Sans"/>
              </a:rPr>
              <a:t>An email notification system</a:t>
            </a:r>
            <a:r>
              <a:rPr lang="en-US" sz="2000" b="0" i="0" dirty="0">
                <a:solidFill>
                  <a:srgbClr val="002021"/>
                </a:solidFill>
                <a:effectLst/>
                <a:highlight>
                  <a:srgbClr val="FFFFFF"/>
                </a:highlight>
                <a:latin typeface="Google Sans"/>
              </a:rPr>
              <a:t>: This would allow users to receive email notifications when their reservations are confirmed or cancelled.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3164"/>
                </a:solidFill>
                <a:effectLst/>
                <a:highlight>
                  <a:srgbClr val="FFFFFF"/>
                </a:highlight>
                <a:latin typeface="Google Sans"/>
              </a:rPr>
              <a:t>A reporting system</a:t>
            </a:r>
            <a:r>
              <a:rPr lang="en-US" sz="2000" b="0" i="0" dirty="0">
                <a:solidFill>
                  <a:srgbClr val="002021"/>
                </a:solidFill>
                <a:effectLst/>
                <a:highlight>
                  <a:srgbClr val="FFFFFF"/>
                </a:highlight>
                <a:latin typeface="Google Sans"/>
              </a:rPr>
              <a:t>: This would allow administrators to generate reports on the car rental business, such as the most popular cars and the most profitable rental periods.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7481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AB2285-16B6-67AB-39F2-7E03D6821A2A}"/>
              </a:ext>
            </a:extLst>
          </p:cNvPr>
          <p:cNvSpPr txBox="1"/>
          <p:nvPr/>
        </p:nvSpPr>
        <p:spPr>
          <a:xfrm>
            <a:off x="457200" y="752832"/>
            <a:ext cx="8017933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25A5131-6F83-AD76-5E52-14CCB9D908F9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9D85AD23-D3D0-C7F5-13BD-C3746B44AE9A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2127CC4-1E97-BB63-A84A-4FBB685DB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79" y="476287"/>
            <a:ext cx="7886430" cy="993870"/>
          </a:xfrm>
        </p:spPr>
        <p:txBody>
          <a:bodyPr/>
          <a:lstStyle/>
          <a:p>
            <a:r>
              <a:rPr lang="en-US" sz="2000" b="1" i="0" dirty="0">
                <a:solidFill>
                  <a:srgbClr val="213264"/>
                </a:solidFill>
                <a:effectLst/>
                <a:highlight>
                  <a:srgbClr val="FFFFFF"/>
                </a:highlight>
                <a:latin typeface="+mj-lt"/>
              </a:rPr>
              <a:t>Key components</a:t>
            </a:r>
            <a:endParaRPr lang="en-IN" sz="2000" b="1" dirty="0">
              <a:solidFill>
                <a:srgbClr val="213264"/>
              </a:solidFill>
              <a:latin typeface="+mj-lt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761DB87-3D2A-D3DF-A406-1C2CE8CCFF79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1229" y="1655751"/>
            <a:ext cx="8229330" cy="298296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2000" dirty="0">
                <a:solidFill>
                  <a:srgbClr val="213264"/>
                </a:solidFill>
                <a:highlight>
                  <a:srgbClr val="FFFFFF"/>
                </a:highlight>
                <a:latin typeface="+mj-lt"/>
              </a:rPr>
              <a:t>User Authentication</a:t>
            </a:r>
            <a:r>
              <a:rPr lang="en-US" sz="2000" dirty="0">
                <a:solidFill>
                  <a:srgbClr val="0D0D0D"/>
                </a:solidFill>
                <a:highlight>
                  <a:srgbClr val="FFFFFF"/>
                </a:highlight>
                <a:latin typeface="+mj-lt"/>
              </a:rPr>
              <a:t>: Secure user login and registration.</a:t>
            </a:r>
          </a:p>
          <a:p>
            <a:pPr>
              <a:buFont typeface="+mj-lt"/>
              <a:buAutoNum type="arabicPeriod"/>
            </a:pPr>
            <a:r>
              <a:rPr lang="en-US" sz="2000" dirty="0">
                <a:solidFill>
                  <a:srgbClr val="213264"/>
                </a:solidFill>
                <a:highlight>
                  <a:srgbClr val="FFFFFF"/>
                </a:highlight>
                <a:latin typeface="+mj-lt"/>
              </a:rPr>
              <a:t>Vehicle Inventory </a:t>
            </a:r>
            <a:r>
              <a:rPr lang="en-US" sz="2000" dirty="0">
                <a:solidFill>
                  <a:srgbClr val="0D0D0D"/>
                </a:solidFill>
                <a:highlight>
                  <a:srgbClr val="FFFFFF"/>
                </a:highlight>
                <a:latin typeface="+mj-lt"/>
              </a:rPr>
              <a:t>Management: Database for available vehicles.</a:t>
            </a:r>
          </a:p>
          <a:p>
            <a:pPr>
              <a:buFont typeface="+mj-lt"/>
              <a:buAutoNum type="arabicPeriod"/>
            </a:pPr>
            <a:r>
              <a:rPr lang="en-US" sz="2000" dirty="0">
                <a:solidFill>
                  <a:srgbClr val="213264"/>
                </a:solidFill>
                <a:highlight>
                  <a:srgbClr val="FFFFFF"/>
                </a:highlight>
                <a:latin typeface="+mj-lt"/>
              </a:rPr>
              <a:t>Booking System</a:t>
            </a:r>
            <a:r>
              <a:rPr lang="en-US" sz="2000" dirty="0">
                <a:solidFill>
                  <a:srgbClr val="0D0D0D"/>
                </a:solidFill>
                <a:highlight>
                  <a:srgbClr val="FFFFFF"/>
                </a:highlight>
                <a:latin typeface="+mj-lt"/>
              </a:rPr>
              <a:t>: Reservation functionality for users.</a:t>
            </a:r>
          </a:p>
          <a:p>
            <a:pPr>
              <a:buFont typeface="+mj-lt"/>
              <a:buAutoNum type="arabicPeriod"/>
            </a:pPr>
            <a:r>
              <a:rPr lang="en-US" sz="2000" dirty="0">
                <a:solidFill>
                  <a:srgbClr val="213264"/>
                </a:solidFill>
                <a:highlight>
                  <a:srgbClr val="FFFFFF"/>
                </a:highlight>
                <a:latin typeface="+mj-lt"/>
              </a:rPr>
              <a:t>Payment Integration</a:t>
            </a:r>
            <a:r>
              <a:rPr lang="en-US" sz="2000" dirty="0">
                <a:solidFill>
                  <a:srgbClr val="0D0D0D"/>
                </a:solidFill>
                <a:highlight>
                  <a:srgbClr val="FFFFFF"/>
                </a:highlight>
                <a:latin typeface="+mj-lt"/>
              </a:rPr>
              <a:t>: Secure online payment processing.</a:t>
            </a:r>
          </a:p>
          <a:p>
            <a:pPr>
              <a:buFont typeface="+mj-lt"/>
              <a:buAutoNum type="arabicPeriod"/>
            </a:pPr>
            <a:r>
              <a:rPr lang="en-US" sz="2000" dirty="0">
                <a:solidFill>
                  <a:srgbClr val="213264"/>
                </a:solidFill>
                <a:highlight>
                  <a:srgbClr val="FFFFFF"/>
                </a:highlight>
                <a:latin typeface="+mj-lt"/>
              </a:rPr>
              <a:t>Geolocation Services</a:t>
            </a:r>
            <a:r>
              <a:rPr lang="en-US" sz="2000" dirty="0">
                <a:solidFill>
                  <a:srgbClr val="0D0D0D"/>
                </a:solidFill>
                <a:highlight>
                  <a:srgbClr val="FFFFFF"/>
                </a:highlight>
                <a:latin typeface="+mj-lt"/>
              </a:rPr>
              <a:t>: Location-based search and maps.</a:t>
            </a:r>
          </a:p>
          <a:p>
            <a:pPr>
              <a:buFont typeface="+mj-lt"/>
              <a:buAutoNum type="arabicPeriod"/>
            </a:pPr>
            <a:r>
              <a:rPr lang="en-US" sz="2000" dirty="0">
                <a:solidFill>
                  <a:srgbClr val="213264"/>
                </a:solidFill>
                <a:highlight>
                  <a:srgbClr val="FFFFFF"/>
                </a:highlight>
                <a:latin typeface="+mj-lt"/>
              </a:rPr>
              <a:t>Admin Dashboard</a:t>
            </a:r>
            <a:r>
              <a:rPr lang="en-US" sz="2000" dirty="0">
                <a:solidFill>
                  <a:srgbClr val="0D0D0D"/>
                </a:solidFill>
                <a:highlight>
                  <a:srgbClr val="FFFFFF"/>
                </a:highlight>
                <a:latin typeface="+mj-lt"/>
              </a:rPr>
              <a:t>: Management interface for administrators.</a:t>
            </a:r>
          </a:p>
          <a:p>
            <a:pPr>
              <a:buFont typeface="+mj-lt"/>
              <a:buAutoNum type="arabicPeriod"/>
            </a:pPr>
            <a:r>
              <a:rPr lang="en-US" sz="2000" dirty="0">
                <a:solidFill>
                  <a:srgbClr val="213264"/>
                </a:solidFill>
                <a:highlight>
                  <a:srgbClr val="FFFFFF"/>
                </a:highlight>
                <a:latin typeface="+mj-lt"/>
              </a:rPr>
              <a:t>Email Notifications</a:t>
            </a:r>
            <a:r>
              <a:rPr lang="en-US" sz="2000" dirty="0">
                <a:solidFill>
                  <a:srgbClr val="0D0D0D"/>
                </a:solidFill>
                <a:highlight>
                  <a:srgbClr val="FFFFFF"/>
                </a:highlight>
                <a:latin typeface="+mj-lt"/>
              </a:rPr>
              <a:t>: Automated communication for users and admins.</a:t>
            </a:r>
          </a:p>
          <a:p>
            <a:pPr>
              <a:buFont typeface="+mj-lt"/>
              <a:buAutoNum type="arabicPeriod"/>
            </a:pPr>
            <a:r>
              <a:rPr lang="en-US" sz="2000" dirty="0">
                <a:solidFill>
                  <a:srgbClr val="213264"/>
                </a:solidFill>
                <a:highlight>
                  <a:srgbClr val="FFFFFF"/>
                </a:highlight>
                <a:latin typeface="+mj-lt"/>
              </a:rPr>
              <a:t>Reviews and Ratings</a:t>
            </a:r>
            <a:r>
              <a:rPr lang="en-US" sz="2000" dirty="0">
                <a:solidFill>
                  <a:srgbClr val="0D0D0D"/>
                </a:solidFill>
                <a:highlight>
                  <a:srgbClr val="FFFFFF"/>
                </a:highlight>
                <a:latin typeface="+mj-lt"/>
              </a:rPr>
              <a:t>: Feedback system for users.</a:t>
            </a:r>
          </a:p>
          <a:p>
            <a:pPr>
              <a:buFont typeface="+mj-lt"/>
              <a:buAutoNum type="arabicPeriod"/>
            </a:pPr>
            <a:r>
              <a:rPr lang="en-US" sz="2000" dirty="0">
                <a:solidFill>
                  <a:srgbClr val="213264"/>
                </a:solidFill>
                <a:highlight>
                  <a:srgbClr val="FFFFFF"/>
                </a:highlight>
                <a:latin typeface="+mj-lt"/>
              </a:rPr>
              <a:t>Search and Filtering</a:t>
            </a:r>
            <a:r>
              <a:rPr lang="en-US" sz="2000" dirty="0">
                <a:solidFill>
                  <a:srgbClr val="0D0D0D"/>
                </a:solidFill>
                <a:highlight>
                  <a:srgbClr val="FFFFFF"/>
                </a:highlight>
                <a:latin typeface="+mj-lt"/>
              </a:rPr>
              <a:t>: Efficient vehicle discovery for users.</a:t>
            </a:r>
          </a:p>
          <a:p>
            <a:pPr>
              <a:buFont typeface="+mj-lt"/>
              <a:buAutoNum type="arabicPeriod"/>
            </a:pPr>
            <a:r>
              <a:rPr lang="en-US" sz="2000" dirty="0">
                <a:solidFill>
                  <a:srgbClr val="213264"/>
                </a:solidFill>
                <a:highlight>
                  <a:srgbClr val="FFFFFF"/>
                </a:highlight>
                <a:latin typeface="+mj-lt"/>
              </a:rPr>
              <a:t>Responsive Design</a:t>
            </a:r>
            <a:r>
              <a:rPr lang="en-US" sz="2000" dirty="0">
                <a:solidFill>
                  <a:srgbClr val="0D0D0D"/>
                </a:solidFill>
                <a:highlight>
                  <a:srgbClr val="FFFFFF"/>
                </a:highlight>
                <a:latin typeface="+mj-lt"/>
              </a:rPr>
              <a:t>: Optimized for various devices.</a:t>
            </a:r>
          </a:p>
          <a:p>
            <a:pPr algn="l"/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2645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2A8F1A-67E8-0BA1-6B45-F0633689698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Props1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364</TotalTime>
  <Words>1025</Words>
  <Application>Microsoft Office PowerPoint</Application>
  <PresentationFormat>On-screen Show (16:9)</PresentationFormat>
  <Paragraphs>95</Paragraphs>
  <Slides>18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  <vt:variant>
        <vt:lpstr>Custom Shows</vt:lpstr>
      </vt:variant>
      <vt:variant>
        <vt:i4>1</vt:i4>
      </vt:variant>
    </vt:vector>
  </HeadingPairs>
  <TitlesOfParts>
    <vt:vector size="26" baseType="lpstr">
      <vt:lpstr>Arial</vt:lpstr>
      <vt:lpstr>Arial MT</vt:lpstr>
      <vt:lpstr>Calibri</vt:lpstr>
      <vt:lpstr>Google Sans</vt:lpstr>
      <vt:lpstr>Söhne</vt:lpstr>
      <vt:lpstr>Times New Roman</vt:lpstr>
      <vt:lpstr>Simple Light</vt:lpstr>
      <vt:lpstr>PowerPoint Presentation</vt:lpstr>
      <vt:lpstr>PowerPoint Presentation</vt:lpstr>
      <vt:lpstr>Abstract  </vt:lpstr>
      <vt:lpstr>Problem Statement </vt:lpstr>
      <vt:lpstr>Project Overview</vt:lpstr>
      <vt:lpstr>Proposed solution </vt:lpstr>
      <vt:lpstr>Additional features</vt:lpstr>
      <vt:lpstr>Key components</vt:lpstr>
      <vt:lpstr>Technology Used</vt:lpstr>
      <vt:lpstr>Modelling &amp; Results</vt:lpstr>
      <vt:lpstr>Homepage</vt:lpstr>
      <vt:lpstr>About-Us-Page</vt:lpstr>
      <vt:lpstr>Service-Page</vt:lpstr>
      <vt:lpstr>Cars </vt:lpstr>
      <vt:lpstr>Contact Us</vt:lpstr>
      <vt:lpstr>Future Enhancements: </vt:lpstr>
      <vt:lpstr>Conclusion</vt:lpstr>
      <vt:lpstr>Thank You!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Sahana Sasi</cp:lastModifiedBy>
  <cp:revision>14</cp:revision>
  <dcterms:modified xsi:type="dcterms:W3CDTF">2024-04-10T13:22:01Z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